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0AD47"/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76" autoAdjust="0"/>
    <p:restoredTop sz="94660"/>
  </p:normalViewPr>
  <p:slideViewPr>
    <p:cSldViewPr snapToGrid="0">
      <p:cViewPr varScale="1">
        <p:scale>
          <a:sx n="74" d="100"/>
          <a:sy n="74" d="100"/>
        </p:scale>
        <p:origin x="200" y="19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DFEBC4-B0A0-4134-B77E-8E654D61EB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8DBCFA9-4392-4C60-8C6E-9620020201D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EF78C5-24B0-4AB2-BA34-89F9389450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8FBDA-46E0-4835-82B9-AC33F37D87BC}" type="datetimeFigureOut">
              <a:rPr lang="en-US" smtClean="0"/>
              <a:t>5/5/22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4B7839-FA81-4693-82C7-6722A662CC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502EB5-08F0-4705-A22D-AC06084BB9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3CCAA-8D0D-4116-B538-BA9749855A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684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098883-FC57-4D34-B919-ED4AA96E24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0E170E3-65C8-4990-ACDB-F3617FA5A72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7D0530-D39C-4FFF-9ADF-DB2603F374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8FBDA-46E0-4835-82B9-AC33F37D87BC}" type="datetimeFigureOut">
              <a:rPr lang="en-US" smtClean="0"/>
              <a:t>5/5/22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48A3D6-566C-447F-81B0-4837699A44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CEFE02-0C97-46C2-868F-87F1C58CD6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3CCAA-8D0D-4116-B538-BA9749855A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8973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185FA6F-2039-4483-9650-4A99CF55302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619C25A-2035-4EBE-8F8D-A4D57135C32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D1D810-83E0-426E-8A04-433A2E3856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8FBDA-46E0-4835-82B9-AC33F37D87BC}" type="datetimeFigureOut">
              <a:rPr lang="en-US" smtClean="0"/>
              <a:t>5/5/22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9A7B35-E11E-4F47-88BD-0F7944E730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D9517F-5EE6-4466-8D64-F513CD471C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3CCAA-8D0D-4116-B538-BA9749855A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1154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B63401-4A91-40B6-BD82-6EDDB2522F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E1B6A5-DC55-4225-8A09-20A15A6C9A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4C035F-2928-4771-AA40-131BDC7F5A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8FBDA-46E0-4835-82B9-AC33F37D87BC}" type="datetimeFigureOut">
              <a:rPr lang="en-US" smtClean="0"/>
              <a:t>5/5/22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677208-4F6E-497F-B323-747A3C8261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6C44CA-7A63-43E1-BE21-D6B32B4EC0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3CCAA-8D0D-4116-B538-BA9749855A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4071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65820F-9E48-4B1E-A21E-1A2784B26E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955F1B-8B6C-454E-B1A4-2D6EB51247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A0DE48-8288-4676-B53E-36FE06FE09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8FBDA-46E0-4835-82B9-AC33F37D87BC}" type="datetimeFigureOut">
              <a:rPr lang="en-US" smtClean="0"/>
              <a:t>5/5/22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DBE2C8-89B9-44B7-A414-F510CECA86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D25930-3F18-4E59-901A-17F17152BD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3CCAA-8D0D-4116-B538-BA9749855A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419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533BF7-7EC8-4AB0-BF56-97A7C2A541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8E2AC7-3048-4B04-B05B-F64200558E9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1AD96B2-993C-4C3A-B9D6-E51E354F4B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09BD20E-D404-4037-B7C0-B0E8BA90F7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8FBDA-46E0-4835-82B9-AC33F37D87BC}" type="datetimeFigureOut">
              <a:rPr lang="en-US" smtClean="0"/>
              <a:t>5/5/22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560BF1A-040E-4906-8B35-18B9E909D6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620AF6F-2552-4BD3-8FFB-A27C8A096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3CCAA-8D0D-4116-B538-BA9749855A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24951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168F01-7E39-460B-B8F3-8A014496C2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FC5698-7EF2-45B6-9E11-1ACCEE9DAF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064D611-4DE1-4D08-A710-B63CD09E6F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3B5E534-C530-418F-9181-7093A800308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E06F1D2-4472-4C3D-9AFF-EC40AAA0672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3A5508-1C84-4C3A-BEF0-C6F6D80B52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8FBDA-46E0-4835-82B9-AC33F37D87BC}" type="datetimeFigureOut">
              <a:rPr lang="en-US" smtClean="0"/>
              <a:t>5/5/22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9B36190-6475-4187-8115-9EE2951DDB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AFCDBB5-2C1F-4758-A607-389FC2C0DF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3CCAA-8D0D-4116-B538-BA9749855A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1842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C9470C-2F50-4D03-B724-7218EA6AE1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2343302-7AD6-4EF4-8926-FEC9FF575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8FBDA-46E0-4835-82B9-AC33F37D87BC}" type="datetimeFigureOut">
              <a:rPr lang="en-US" smtClean="0"/>
              <a:t>5/5/22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968FAF8-2EB4-43BC-A528-74021FAB9C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718B07-0272-4C6E-BCA9-E21F1E2C95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3CCAA-8D0D-4116-B538-BA9749855A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2809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D3ACDBB-ACB2-4CF2-B40A-3FCF087034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8FBDA-46E0-4835-82B9-AC33F37D87BC}" type="datetimeFigureOut">
              <a:rPr lang="en-US" smtClean="0"/>
              <a:t>5/5/22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A685FFD-E6B5-47DC-BA1F-917E6B0926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1FB308-81DA-44F4-A8A8-0424EEF901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3CCAA-8D0D-4116-B538-BA9749855A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24986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95AD76-CC52-435B-8406-D8E3155512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C60FCC-57BC-491C-9B9D-E05CD7B515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1C8E1BC-9AF8-44B1-B5CD-7A46C604A5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53B03A-4980-4758-80DC-64389F5192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8FBDA-46E0-4835-82B9-AC33F37D87BC}" type="datetimeFigureOut">
              <a:rPr lang="en-US" smtClean="0"/>
              <a:t>5/5/22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C24FFC-6CCE-4BE0-803A-2B1ED5E8D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1C0835-297F-43DB-A31D-71E64A4711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3CCAA-8D0D-4116-B538-BA9749855A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4355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E20B91-ECB1-4663-A0BD-BBA0B6516A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C680ADA-05AC-401A-BCDB-39AC55D9991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A694A10-FEB3-4D26-A6E8-DF4F4CBA31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AD0400B-6379-4012-BF54-6EB04CE13A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8FBDA-46E0-4835-82B9-AC33F37D87BC}" type="datetimeFigureOut">
              <a:rPr lang="en-US" smtClean="0"/>
              <a:t>5/5/22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1A3430D-5C79-400E-A242-6F54DE51D2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80A74F-E6D5-4F71-85A9-70AE3F7545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3CCAA-8D0D-4116-B538-BA9749855A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27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B18809F-3191-4CE7-8CFB-CC11A1522F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93D65C-BB87-4734-AC51-CAEE4CBF74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BFB360-F13B-49E1-B015-962691B7B1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8FBDA-46E0-4835-82B9-AC33F37D87BC}" type="datetimeFigureOut">
              <a:rPr lang="en-US" smtClean="0"/>
              <a:t>5/5/22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E8503A-8FC1-4D47-937D-4ABBB0CA57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121FB5-2C4C-4C69-B73B-617281FECD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03CCAA-8D0D-4116-B538-BA9749855A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42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: Shape 2">
            <a:extLst>
              <a:ext uri="{FF2B5EF4-FFF2-40B4-BE49-F238E27FC236}">
                <a16:creationId xmlns:a16="http://schemas.microsoft.com/office/drawing/2014/main" id="{131C47A3-9595-409C-AF29-D10446BD4402}"/>
              </a:ext>
            </a:extLst>
          </p:cNvPr>
          <p:cNvSpPr/>
          <p:nvPr/>
        </p:nvSpPr>
        <p:spPr>
          <a:xfrm>
            <a:off x="2322576" y="1140589"/>
            <a:ext cx="4873536" cy="3392075"/>
          </a:xfrm>
          <a:custGeom>
            <a:avLst/>
            <a:gdLst>
              <a:gd name="connsiteX0" fmla="*/ 0 w 6323798"/>
              <a:gd name="connsiteY0" fmla="*/ 4461309 h 4461309"/>
              <a:gd name="connsiteX1" fmla="*/ 962526 w 6323798"/>
              <a:gd name="connsiteY1" fmla="*/ 4374682 h 4461309"/>
              <a:gd name="connsiteX2" fmla="*/ 2117558 w 6323798"/>
              <a:gd name="connsiteY2" fmla="*/ 4167739 h 4461309"/>
              <a:gd name="connsiteX3" fmla="*/ 3176337 w 6323798"/>
              <a:gd name="connsiteY3" fmla="*/ 3811604 h 4461309"/>
              <a:gd name="connsiteX4" fmla="*/ 3941545 w 6323798"/>
              <a:gd name="connsiteY4" fmla="*/ 3445844 h 4461309"/>
              <a:gd name="connsiteX5" fmla="*/ 4918510 w 6323798"/>
              <a:gd name="connsiteY5" fmla="*/ 2526631 h 4461309"/>
              <a:gd name="connsiteX6" fmla="*/ 5592278 w 6323798"/>
              <a:gd name="connsiteY6" fmla="*/ 1544854 h 4461309"/>
              <a:gd name="connsiteX7" fmla="*/ 6030227 w 6323798"/>
              <a:gd name="connsiteY7" fmla="*/ 693019 h 4461309"/>
              <a:gd name="connsiteX8" fmla="*/ 6323798 w 6323798"/>
              <a:gd name="connsiteY8" fmla="*/ 0 h 4461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323798" h="4461309">
                <a:moveTo>
                  <a:pt x="0" y="4461309"/>
                </a:moveTo>
                <a:cubicBezTo>
                  <a:pt x="304800" y="4442459"/>
                  <a:pt x="609600" y="4423610"/>
                  <a:pt x="962526" y="4374682"/>
                </a:cubicBezTo>
                <a:cubicBezTo>
                  <a:pt x="1315452" y="4325754"/>
                  <a:pt x="1748590" y="4261585"/>
                  <a:pt x="2117558" y="4167739"/>
                </a:cubicBezTo>
                <a:cubicBezTo>
                  <a:pt x="2486526" y="4073893"/>
                  <a:pt x="2872339" y="3931920"/>
                  <a:pt x="3176337" y="3811604"/>
                </a:cubicBezTo>
                <a:cubicBezTo>
                  <a:pt x="3480335" y="3691288"/>
                  <a:pt x="3651183" y="3660006"/>
                  <a:pt x="3941545" y="3445844"/>
                </a:cubicBezTo>
                <a:cubicBezTo>
                  <a:pt x="4231907" y="3231682"/>
                  <a:pt x="4643388" y="2843463"/>
                  <a:pt x="4918510" y="2526631"/>
                </a:cubicBezTo>
                <a:cubicBezTo>
                  <a:pt x="5193632" y="2209799"/>
                  <a:pt x="5406992" y="1850456"/>
                  <a:pt x="5592278" y="1544854"/>
                </a:cubicBezTo>
                <a:cubicBezTo>
                  <a:pt x="5777564" y="1239252"/>
                  <a:pt x="5908307" y="950495"/>
                  <a:pt x="6030227" y="693019"/>
                </a:cubicBezTo>
                <a:cubicBezTo>
                  <a:pt x="6152147" y="435543"/>
                  <a:pt x="6237972" y="217771"/>
                  <a:pt x="6323798" y="0"/>
                </a:cubicBezTo>
              </a:path>
            </a:pathLst>
          </a:cu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2C746445-9DC6-407D-A7B7-E9973C37B556}"/>
              </a:ext>
            </a:extLst>
          </p:cNvPr>
          <p:cNvCxnSpPr>
            <a:cxnSpLocks/>
          </p:cNvCxnSpPr>
          <p:nvPr/>
        </p:nvCxnSpPr>
        <p:spPr>
          <a:xfrm>
            <a:off x="2322575" y="5717409"/>
            <a:ext cx="6433286" cy="0"/>
          </a:xfrm>
          <a:prstGeom prst="straightConnector1">
            <a:avLst/>
          </a:prstGeom>
          <a:ln w="1905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EDC72F79-647B-46FB-B7B0-66BA86EB86B4}"/>
              </a:ext>
            </a:extLst>
          </p:cNvPr>
          <p:cNvSpPr/>
          <p:nvPr/>
        </p:nvSpPr>
        <p:spPr>
          <a:xfrm>
            <a:off x="4002664" y="5147564"/>
            <a:ext cx="3673144" cy="526491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8718384-543B-48D7-B928-9F14B4E1BE7F}"/>
              </a:ext>
            </a:extLst>
          </p:cNvPr>
          <p:cNvSpPr/>
          <p:nvPr/>
        </p:nvSpPr>
        <p:spPr>
          <a:xfrm>
            <a:off x="3993038" y="5132653"/>
            <a:ext cx="1463041" cy="5486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1/3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92DA6BB-56B2-4365-9FBB-DE070A9C9282}"/>
              </a:ext>
            </a:extLst>
          </p:cNvPr>
          <p:cNvCxnSpPr>
            <a:cxnSpLocks/>
          </p:cNvCxnSpPr>
          <p:nvPr/>
        </p:nvCxnSpPr>
        <p:spPr>
          <a:xfrm flipV="1">
            <a:off x="3980885" y="4302801"/>
            <a:ext cx="3474720" cy="0"/>
          </a:xfrm>
          <a:prstGeom prst="line">
            <a:avLst/>
          </a:prstGeom>
          <a:ln w="57150"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69C0E9FA-DB84-44B9-9CA3-F30BC5B01A89}"/>
              </a:ext>
            </a:extLst>
          </p:cNvPr>
          <p:cNvSpPr txBox="1"/>
          <p:nvPr/>
        </p:nvSpPr>
        <p:spPr>
          <a:xfrm>
            <a:off x="5171973" y="578478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E223C1B-8C9D-447F-ABAD-F0E67C8D8C72}"/>
              </a:ext>
            </a:extLst>
          </p:cNvPr>
          <p:cNvCxnSpPr>
            <a:cxnSpLocks/>
          </p:cNvCxnSpPr>
          <p:nvPr/>
        </p:nvCxnSpPr>
        <p:spPr>
          <a:xfrm flipH="1" flipV="1">
            <a:off x="5417258" y="3632490"/>
            <a:ext cx="38823" cy="1488156"/>
          </a:xfrm>
          <a:prstGeom prst="line">
            <a:avLst/>
          </a:prstGeom>
          <a:ln w="952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0458F716-9F54-43BA-A1A1-2A61456D40C7}"/>
              </a:ext>
            </a:extLst>
          </p:cNvPr>
          <p:cNvSpPr txBox="1"/>
          <p:nvPr/>
        </p:nvSpPr>
        <p:spPr>
          <a:xfrm>
            <a:off x="3968733" y="3109270"/>
            <a:ext cx="7280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Bubble </a:t>
            </a:r>
          </a:p>
          <a:p>
            <a:pPr algn="ctr"/>
            <a:r>
              <a:rPr lang="en-US" sz="1400" dirty="0">
                <a:latin typeface="+mj-lt"/>
              </a:rPr>
              <a:t>starts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FBF52C8-614E-4DD4-94DD-297A92BC5581}"/>
              </a:ext>
            </a:extLst>
          </p:cNvPr>
          <p:cNvSpPr txBox="1"/>
          <p:nvPr/>
        </p:nvSpPr>
        <p:spPr>
          <a:xfrm>
            <a:off x="2439226" y="3429499"/>
            <a:ext cx="11757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Fundamental </a:t>
            </a:r>
          </a:p>
          <a:p>
            <a:pPr algn="ctr"/>
            <a:r>
              <a:rPr lang="en-US" sz="1400" dirty="0">
                <a:latin typeface="+mj-lt"/>
              </a:rPr>
              <a:t>innovation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B3D8F60F-7245-41C8-B439-B0B30898EAD1}"/>
              </a:ext>
            </a:extLst>
          </p:cNvPr>
          <p:cNvCxnSpPr>
            <a:cxnSpLocks/>
          </p:cNvCxnSpPr>
          <p:nvPr/>
        </p:nvCxnSpPr>
        <p:spPr>
          <a:xfrm flipH="1">
            <a:off x="2391806" y="3952719"/>
            <a:ext cx="477407" cy="52991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25CF6DD1-9080-42E1-BAF8-D96440072E17}"/>
              </a:ext>
            </a:extLst>
          </p:cNvPr>
          <p:cNvCxnSpPr/>
          <p:nvPr/>
        </p:nvCxnSpPr>
        <p:spPr>
          <a:xfrm flipV="1">
            <a:off x="2322575" y="505329"/>
            <a:ext cx="0" cy="5212080"/>
          </a:xfrm>
          <a:prstGeom prst="line">
            <a:avLst/>
          </a:prstGeom>
          <a:ln w="19050"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FF9FFE0E-4FF5-4066-91F4-E45D057E06CA}"/>
              </a:ext>
            </a:extLst>
          </p:cNvPr>
          <p:cNvSpPr txBox="1"/>
          <p:nvPr/>
        </p:nvSpPr>
        <p:spPr>
          <a:xfrm>
            <a:off x="7466456" y="5797495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60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DFB6506-ABD5-462F-B022-16C863A8188A}"/>
              </a:ext>
            </a:extLst>
          </p:cNvPr>
          <p:cNvSpPr txBox="1"/>
          <p:nvPr/>
        </p:nvSpPr>
        <p:spPr>
          <a:xfrm>
            <a:off x="5839236" y="1425675"/>
            <a:ext cx="9235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rgbClr val="4472C4"/>
                </a:solidFill>
              </a:rPr>
              <a:t>Potential</a:t>
            </a:r>
          </a:p>
          <a:p>
            <a:pPr algn="ctr"/>
            <a:r>
              <a:rPr lang="en-US" sz="1400" dirty="0">
                <a:solidFill>
                  <a:srgbClr val="4472C4"/>
                </a:solidFill>
              </a:rPr>
              <a:t>price path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CB723A7-1239-4F53-821F-C9F4AC336BAF}"/>
              </a:ext>
            </a:extLst>
          </p:cNvPr>
          <p:cNvSpPr txBox="1"/>
          <p:nvPr/>
        </p:nvSpPr>
        <p:spPr>
          <a:xfrm>
            <a:off x="6281014" y="3788279"/>
            <a:ext cx="11490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rgbClr val="70AD47"/>
                </a:solidFill>
              </a:rPr>
              <a:t>Fundamental</a:t>
            </a:r>
          </a:p>
          <a:p>
            <a:pPr algn="ctr"/>
            <a:r>
              <a:rPr lang="en-US" sz="1400" dirty="0">
                <a:solidFill>
                  <a:srgbClr val="70AD47"/>
                </a:solidFill>
              </a:rPr>
              <a:t>value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205C2F4-96DF-1C48-B5DD-AD4899DE2195}"/>
              </a:ext>
            </a:extLst>
          </p:cNvPr>
          <p:cNvSpPr txBox="1"/>
          <p:nvPr/>
        </p:nvSpPr>
        <p:spPr>
          <a:xfrm>
            <a:off x="8148002" y="5781458"/>
            <a:ext cx="607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+mj-lt"/>
              </a:rPr>
              <a:t>time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54B0BCA-52EF-DE4B-A789-4A9C11E1A190}"/>
              </a:ext>
            </a:extLst>
          </p:cNvPr>
          <p:cNvSpPr txBox="1"/>
          <p:nvPr/>
        </p:nvSpPr>
        <p:spPr>
          <a:xfrm>
            <a:off x="1527164" y="673616"/>
            <a:ext cx="70083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+mj-lt"/>
              </a:rPr>
              <a:t>price </a:t>
            </a:r>
          </a:p>
          <a:p>
            <a:pPr algn="ctr"/>
            <a:r>
              <a:rPr lang="en-US" dirty="0">
                <a:latin typeface="+mj-lt"/>
              </a:rPr>
              <a:t>of</a:t>
            </a:r>
          </a:p>
          <a:p>
            <a:pPr algn="ctr"/>
            <a:r>
              <a:rPr lang="en-US" dirty="0">
                <a:latin typeface="+mj-lt"/>
              </a:rPr>
              <a:t>asset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3B50C38-1F95-424A-89FE-DAC350E6D40C}"/>
              </a:ext>
            </a:extLst>
          </p:cNvPr>
          <p:cNvSpPr txBox="1"/>
          <p:nvPr/>
        </p:nvSpPr>
        <p:spPr>
          <a:xfrm>
            <a:off x="1982842" y="5800265"/>
            <a:ext cx="10661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invention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EE3A13B-C4C6-3140-9630-FAAAAC2CBA4D}"/>
              </a:ext>
            </a:extLst>
          </p:cNvPr>
          <p:cNvSpPr txBox="1"/>
          <p:nvPr/>
        </p:nvSpPr>
        <p:spPr>
          <a:xfrm>
            <a:off x="3871243" y="581505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0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2E63375E-7761-BD49-B08D-ED0942165E48}"/>
              </a:ext>
            </a:extLst>
          </p:cNvPr>
          <p:cNvCxnSpPr>
            <a:cxnSpLocks/>
          </p:cNvCxnSpPr>
          <p:nvPr/>
        </p:nvCxnSpPr>
        <p:spPr>
          <a:xfrm flipH="1" flipV="1">
            <a:off x="3968733" y="4270252"/>
            <a:ext cx="24305" cy="850392"/>
          </a:xfrm>
          <a:prstGeom prst="line">
            <a:avLst/>
          </a:prstGeom>
          <a:ln w="952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3DAA7906-EEB0-814E-8838-5BEC6C0958A4}"/>
              </a:ext>
            </a:extLst>
          </p:cNvPr>
          <p:cNvCxnSpPr>
            <a:cxnSpLocks/>
          </p:cNvCxnSpPr>
          <p:nvPr/>
        </p:nvCxnSpPr>
        <p:spPr>
          <a:xfrm flipH="1">
            <a:off x="3970349" y="3654761"/>
            <a:ext cx="281433" cy="54541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C6A07D2E-7C28-1D45-97AA-9672842214B9}"/>
              </a:ext>
            </a:extLst>
          </p:cNvPr>
          <p:cNvSpPr txBox="1"/>
          <p:nvPr/>
        </p:nvSpPr>
        <p:spPr>
          <a:xfrm>
            <a:off x="5417258" y="4833782"/>
            <a:ext cx="24172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Mass of sophisticated investors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EB6FCE7-257A-B244-9AFA-0387994C4B42}"/>
              </a:ext>
            </a:extLst>
          </p:cNvPr>
          <p:cNvSpPr txBox="1"/>
          <p:nvPr/>
        </p:nvSpPr>
        <p:spPr>
          <a:xfrm>
            <a:off x="4171346" y="4507945"/>
            <a:ext cx="10842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1"/>
                </a:solidFill>
                <a:latin typeface="+mj-lt"/>
              </a:rPr>
              <a:t>Attack range</a:t>
            </a:r>
          </a:p>
        </p:txBody>
      </p:sp>
    </p:spTree>
    <p:extLst>
      <p:ext uri="{BB962C8B-B14F-4D97-AF65-F5344CB8AC3E}">
        <p14:creationId xmlns:p14="http://schemas.microsoft.com/office/powerpoint/2010/main" val="41734886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290</TotalTime>
  <Words>24</Words>
  <Application>Microsoft Macintosh PowerPoint</Application>
  <PresentationFormat>Widescreen</PresentationFormat>
  <Paragraphs>19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Markus K. Brunnermeier</dc:creator>
  <cp:lastModifiedBy>Reis,RA</cp:lastModifiedBy>
  <cp:revision>7</cp:revision>
  <cp:lastPrinted>2021-06-30T17:37:48Z</cp:lastPrinted>
  <dcterms:created xsi:type="dcterms:W3CDTF">2021-01-24T14:31:35Z</dcterms:created>
  <dcterms:modified xsi:type="dcterms:W3CDTF">2022-05-04T23:39:03Z</dcterms:modified>
</cp:coreProperties>
</file>